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 Ultra-Bold" charset="1" panose="00000900000000000000"/>
      <p:regular r:id="rId34"/>
    </p:embeddedFont>
    <p:embeddedFont>
      <p:font typeface="Poppins Bold" charset="1" panose="00000800000000000000"/>
      <p:regular r:id="rId35"/>
    </p:embeddedFont>
    <p:embeddedFont>
      <p:font typeface="Canva Sans Bold" charset="1" panose="020B0803030501040103"/>
      <p:regular r:id="rId36"/>
    </p:embeddedFont>
    <p:embeddedFont>
      <p:font typeface="Canva Sans" charset="1" panose="020B0503030501040103"/>
      <p:regular r:id="rId37"/>
    </p:embeddedFon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Poppins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financial Loss Prevention</a:t>
            </a:r>
          </a:p>
          <a:p>
            <a:r>
              <a:rPr lang="en-US"/>
              <a:t>Fraud causes significant financial losses.</a:t>
            </a:r>
          </a:p>
          <a:p>
            <a:r>
              <a:rPr lang="en-US"/>
              <a:t>Early detection prevents large-scale monetary damage from unauthorized transactions.</a:t>
            </a:r>
          </a:p>
          <a:p>
            <a:r>
              <a:rPr lang="en-US"/>
              <a:t/>
            </a:r>
          </a:p>
          <a:p>
            <a:r>
              <a:rPr lang="en-US"/>
              <a:t>Protecting Customer Trust</a:t>
            </a:r>
          </a:p>
          <a:p>
            <a:r>
              <a:rPr lang="en-US"/>
              <a:t>Customers depend on businesses to secure their data and finances.</a:t>
            </a:r>
          </a:p>
          <a:p>
            <a:r>
              <a:rPr lang="en-US"/>
              <a:t>Detecting fraud protects customer trust by preventing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Reducing Operational Costs</a:t>
            </a:r>
          </a:p>
          <a:p>
            <a:r>
              <a:rPr lang="en-US"/>
              <a:t>Addressing fraud is costly after it occurs.</a:t>
            </a:r>
          </a:p>
          <a:p>
            <a:r>
              <a:rPr lang="en-US"/>
              <a:t>Early detection reduces the resources needed for investigations and damage control.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T2X2Uyog.mp4" Type="http://schemas.openxmlformats.org/officeDocument/2006/relationships/video"/><Relationship Id="rId4" Target="../media/VAGT2X2Uyog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https://www.kaggle.com/datasets/ealaxi/paysim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researchgate.net/publication/372466905_Fraud_detection_with_natural_language_processin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kaggle.com/datasets/ealaxi/paysim1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73" r="0" b="-567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8794">
            <a:off x="-6763554" y="5939442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9002" y="4201058"/>
            <a:ext cx="14740712" cy="1880002"/>
            <a:chOff x="0" y="0"/>
            <a:chExt cx="3882327" cy="495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7" cy="495144"/>
            </a:xfrm>
            <a:custGeom>
              <a:avLst/>
              <a:gdLst/>
              <a:ahLst/>
              <a:cxnLst/>
              <a:rect r="r" b="b" t="t" l="l"/>
              <a:pathLst>
                <a:path h="495144" w="3882327">
                  <a:moveTo>
                    <a:pt x="0" y="0"/>
                  </a:moveTo>
                  <a:lnTo>
                    <a:pt x="3882327" y="0"/>
                  </a:lnTo>
                  <a:lnTo>
                    <a:pt x="3882327" y="495144"/>
                  </a:lnTo>
                  <a:lnTo>
                    <a:pt x="0" y="49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82327" cy="533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99911" y="-6866634"/>
            <a:ext cx="10739406" cy="10712558"/>
          </a:xfrm>
          <a:custGeom>
            <a:avLst/>
            <a:gdLst/>
            <a:ahLst/>
            <a:cxnLst/>
            <a:rect r="r" b="b" t="t" l="l"/>
            <a:pathLst>
              <a:path h="10712558" w="10739406">
                <a:moveTo>
                  <a:pt x="0" y="0"/>
                </a:moveTo>
                <a:lnTo>
                  <a:pt x="10739406" y="0"/>
                </a:lnTo>
                <a:lnTo>
                  <a:pt x="10739406" y="10712558"/>
                </a:lnTo>
                <a:lnTo>
                  <a:pt x="0" y="1071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381" y="3972261"/>
            <a:ext cx="6309619" cy="202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9245" y="3975879"/>
            <a:ext cx="8255907" cy="20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87"/>
              </a:lnSpc>
              <a:spcBef>
                <a:spcPct val="0"/>
              </a:spcBef>
            </a:pPr>
            <a:r>
              <a:rPr lang="en-US" b="true" sz="11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5613" y="5947709"/>
            <a:ext cx="15343687" cy="84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b="true" sz="4699" spc="17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FINANCIAL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50" y="0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9625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8710" y="3265589"/>
            <a:ext cx="1642929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(Global Vectors for Word Representation) A technique that transforms words into continuous vector spaces.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653" y="2445168"/>
            <a:ext cx="36337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710" y="5274817"/>
            <a:ext cx="15995948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First, we preprocess data (e.g. lowercase, remove punk, tokenization).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Second, Text to sequence.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Third, padding.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669" y="1309818"/>
            <a:ext cx="8136817" cy="8136817"/>
          </a:xfrm>
          <a:custGeom>
            <a:avLst/>
            <a:gdLst/>
            <a:ahLst/>
            <a:cxnLst/>
            <a:rect r="r" b="b" t="t" l="l"/>
            <a:pathLst>
              <a:path h="8136817" w="8136817">
                <a:moveTo>
                  <a:pt x="0" y="0"/>
                </a:moveTo>
                <a:lnTo>
                  <a:pt x="8136817" y="0"/>
                </a:lnTo>
                <a:lnTo>
                  <a:pt x="8136817" y="8136817"/>
                </a:lnTo>
                <a:lnTo>
                  <a:pt x="0" y="8136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5985"/>
            <a:ext cx="8644194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 Selection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60187" y="-5957350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5" y="0"/>
                </a:lnTo>
                <a:lnTo>
                  <a:pt x="8250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8552" y="6668735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1" y="0"/>
                </a:lnTo>
                <a:lnTo>
                  <a:pt x="48830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3533" y="2451417"/>
            <a:ext cx="640129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Decesion Tree</a:t>
            </a:r>
          </a:p>
          <a:p>
            <a:pPr algn="l" marL="993143" indent="-496571" lvl="1">
              <a:lnSpc>
                <a:spcPts val="6440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533" y="5561889"/>
            <a:ext cx="7002744" cy="31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LSTM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GRU</a:t>
            </a:r>
          </a:p>
          <a:p>
            <a:pPr algn="l" marL="979418" indent="-489709" lvl="1">
              <a:lnSpc>
                <a:spcPts val="6351"/>
              </a:lnSpc>
              <a:buFont typeface="Arial"/>
              <a:buChar char="•"/>
            </a:pPr>
            <a:r>
              <a:rPr lang="en-US" sz="45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 Neural Network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6588" y="4328799"/>
            <a:ext cx="13994824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non-actions sequence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470805"/>
          <a:ext cx="16230600" cy="4378861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4733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79.1 %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5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541448" y="1463510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6848"/>
            <a:ext cx="8115300" cy="3485980"/>
          </a:xfrm>
          <a:custGeom>
            <a:avLst/>
            <a:gdLst/>
            <a:ahLst/>
            <a:cxnLst/>
            <a:rect r="r" b="b" t="t" l="l"/>
            <a:pathLst>
              <a:path h="3485980" w="8115300">
                <a:moveTo>
                  <a:pt x="0" y="0"/>
                </a:moveTo>
                <a:lnTo>
                  <a:pt x="8115300" y="0"/>
                </a:lnTo>
                <a:lnTo>
                  <a:pt x="8115300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350" y="5702157"/>
            <a:ext cx="8115300" cy="3556143"/>
          </a:xfrm>
          <a:custGeom>
            <a:avLst/>
            <a:gdLst/>
            <a:ahLst/>
            <a:cxnLst/>
            <a:rect r="r" b="b" t="t" l="l"/>
            <a:pathLst>
              <a:path h="3556143" w="8115300">
                <a:moveTo>
                  <a:pt x="0" y="0"/>
                </a:moveTo>
                <a:lnTo>
                  <a:pt x="8115300" y="0"/>
                </a:lnTo>
                <a:lnTo>
                  <a:pt x="8115300" y="3556143"/>
                </a:lnTo>
                <a:lnTo>
                  <a:pt x="0" y="3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4941" y="1936848"/>
            <a:ext cx="8166318" cy="3485980"/>
          </a:xfrm>
          <a:custGeom>
            <a:avLst/>
            <a:gdLst/>
            <a:ahLst/>
            <a:cxnLst/>
            <a:rect r="r" b="b" t="t" l="l"/>
            <a:pathLst>
              <a:path h="3485980" w="8166318">
                <a:moveTo>
                  <a:pt x="0" y="0"/>
                </a:moveTo>
                <a:lnTo>
                  <a:pt x="8166318" y="0"/>
                </a:lnTo>
                <a:lnTo>
                  <a:pt x="8166318" y="3485981"/>
                </a:lnTo>
                <a:lnTo>
                  <a:pt x="0" y="34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9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9046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Report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8457" y="4328993"/>
            <a:ext cx="11431086" cy="14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  <a:spcBef>
                <a:spcPct val="0"/>
              </a:spcBef>
            </a:pPr>
            <a:r>
              <a:rPr lang="en-US" b="true" sz="783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6588" y="5672644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actions sequence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97" y="-109693"/>
            <a:ext cx="10342596" cy="11539856"/>
          </a:xfrm>
          <a:custGeom>
            <a:avLst/>
            <a:gdLst/>
            <a:ahLst/>
            <a:cxnLst/>
            <a:rect r="r" b="b" t="t" l="l"/>
            <a:pathLst>
              <a:path h="11539856" w="10342596">
                <a:moveTo>
                  <a:pt x="0" y="0"/>
                </a:moveTo>
                <a:lnTo>
                  <a:pt x="10342596" y="0"/>
                </a:lnTo>
                <a:lnTo>
                  <a:pt x="10342596" y="11539856"/>
                </a:lnTo>
                <a:lnTo>
                  <a:pt x="0" y="1153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2138234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021227"/>
          <a:ext cx="16230600" cy="3278016"/>
        </p:xfrm>
        <a:graphic>
          <a:graphicData uri="http://schemas.openxmlformats.org/drawingml/2006/table">
            <a:tbl>
              <a:tblPr/>
              <a:tblGrid>
                <a:gridCol w="3866724"/>
                <a:gridCol w="4248576"/>
                <a:gridCol w="3703302"/>
                <a:gridCol w="4411998"/>
              </a:tblGrid>
              <a:tr h="105043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7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477354" y="1957259"/>
            <a:ext cx="19324407" cy="11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  <a:spcBef>
                <a:spcPct val="0"/>
              </a:spcBef>
            </a:pPr>
            <a:r>
              <a:rPr lang="en-US" b="true" sz="6497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 Models Performance Comparison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965" y="223676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5" y="0"/>
                </a:lnTo>
                <a:lnTo>
                  <a:pt x="8419035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7735" y="22021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3" y="0"/>
                </a:lnTo>
                <a:lnTo>
                  <a:pt x="823300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4317" y="3864687"/>
            <a:ext cx="7499799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MLflow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13" y="221602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962025"/>
            <a:ext cx="9525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50728"/>
            <a:ext cx="7738318" cy="269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Benefits: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</a:t>
            </a: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Centralized Experiment Tracking </a:t>
            </a:r>
          </a:p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•Reproducibility</a:t>
            </a:r>
          </a:p>
          <a:p>
            <a:pPr algn="l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3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70131"/>
            <a:ext cx="17768888" cy="383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4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MLflow:</a:t>
            </a:r>
          </a:p>
          <a:p>
            <a:pPr algn="l">
              <a:lnSpc>
                <a:spcPts val="4984"/>
              </a:lnSpc>
            </a:pPr>
            <a:r>
              <a:rPr lang="en-US" sz="35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•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 an open-source platform designed to manage the complete machine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learning lifecycle, from experiment tracking to model deployment.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•It is compatible with popular machine learning libraries such as Scikit-learn,               </a:t>
            </a:r>
          </a:p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TensorFlow, PyTorch, and others.</a:t>
            </a:r>
          </a:p>
          <a:p>
            <a:pPr algn="l">
              <a:lnSpc>
                <a:spcPts val="49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2312" y="1347729"/>
            <a:ext cx="10891938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2312" y="3361064"/>
            <a:ext cx="1089193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Eman Yousef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Fatma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Sara Ahmed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Mohammed Ayman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 Mohammed Mahmoud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301" y="2618172"/>
            <a:ext cx="6998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MLflow UI: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301" y="3553082"/>
            <a:ext cx="13438964" cy="33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Ngrok: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Expose</a:t>
            </a: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MLflow UI to the internet for easy access.</a:t>
            </a:r>
          </a:p>
          <a:p>
            <a:pPr algn="l">
              <a:lnSpc>
                <a:spcPts val="5264"/>
              </a:lnSpc>
            </a:pPr>
            <a:r>
              <a:rPr lang="en-US" sz="37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Link:</a:t>
            </a:r>
          </a:p>
          <a:p>
            <a:pPr algn="l" marL="811855" indent="-405927" lvl="1">
              <a:lnSpc>
                <a:spcPts val="5264"/>
              </a:lnSpc>
              <a:buFont typeface="Arial"/>
              <a:buChar char="•"/>
            </a:pPr>
            <a:r>
              <a:rPr lang="en-US" b="true" sz="37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Navigate to the MLflow UI.</a:t>
            </a:r>
          </a:p>
          <a:p>
            <a:pPr algn="l">
              <a:lnSpc>
                <a:spcPts val="526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9614"/>
            <a:ext cx="1426359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Logging with MLflow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3582" y="2596337"/>
            <a:ext cx="10235407" cy="733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and Metrics Logged: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del: Decision Tree</a:t>
            </a:r>
          </a:p>
          <a:p>
            <a:pPr algn="l" marL="894506" indent="-447253" lvl="1">
              <a:lnSpc>
                <a:spcPts val="5800"/>
              </a:lnSpc>
              <a:buFont typeface="Arial"/>
              <a:buChar char="•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Accuracy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Score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</a:t>
            </a:r>
          </a:p>
          <a:p>
            <a:pPr algn="l" marL="1789011" indent="-596337" lvl="2">
              <a:lnSpc>
                <a:spcPts val="5800"/>
              </a:lnSpc>
              <a:buFont typeface="Arial"/>
              <a:buChar char="⚬"/>
            </a:pPr>
            <a:r>
              <a:rPr lang="en-US" b="true" sz="41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 Score</a:t>
            </a:r>
          </a:p>
          <a:p>
            <a:pPr algn="l">
              <a:lnSpc>
                <a:spcPts val="58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6797" y="400894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4793" y="686488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6069" y="-97386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61851" y="563301"/>
            <a:ext cx="11301259" cy="4294478"/>
          </a:xfrm>
          <a:custGeom>
            <a:avLst/>
            <a:gdLst/>
            <a:ahLst/>
            <a:cxnLst/>
            <a:rect r="r" b="b" t="t" l="l"/>
            <a:pathLst>
              <a:path h="4294478" w="11301259">
                <a:moveTo>
                  <a:pt x="0" y="0"/>
                </a:moveTo>
                <a:lnTo>
                  <a:pt x="11301259" y="0"/>
                </a:lnTo>
                <a:lnTo>
                  <a:pt x="11301259" y="4294478"/>
                </a:lnTo>
                <a:lnTo>
                  <a:pt x="0" y="429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61851" y="5526928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8190" y="-66675"/>
            <a:ext cx="3191619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0730" y="4795175"/>
            <a:ext cx="1366540" cy="62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LSTM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4840" y="3864687"/>
            <a:ext cx="4038752" cy="242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65"/>
              </a:lnSpc>
              <a:spcBef>
                <a:spcPct val="0"/>
              </a:spcBef>
            </a:pPr>
            <a:r>
              <a:rPr lang="en-US" b="true" sz="13403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56405"/>
            <a:ext cx="3888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6274" y="5429250"/>
            <a:ext cx="15635451" cy="45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aining Complexity: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GANs is difficult to be trained and require careful tuning of hyperparameters.</a:t>
            </a:r>
          </a:p>
          <a:p>
            <a:pPr algn="l" marL="798355" indent="-399178" lvl="1">
              <a:lnSpc>
                <a:spcPts val="5176"/>
              </a:lnSpc>
              <a:buFont typeface="Arial"/>
              <a:buChar char="•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of Generated Data:</a:t>
            </a:r>
          </a:p>
          <a:p>
            <a:pPr algn="l" marL="1596711" indent="-532237" lvl="2">
              <a:lnSpc>
                <a:spcPts val="5176"/>
              </a:lnSpc>
              <a:buFont typeface="Arial"/>
              <a:buChar char="⚬"/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Ensuring that the synthetic data accurately reflects potential fraudulent transactions.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12785121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GAN Architecture :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0815" y="2816921"/>
            <a:ext cx="14097208" cy="193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</a:t>
            </a:r>
            <a:r>
              <a:rPr lang="en-US" sz="36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ate synthetic transaction data to enhance the training dataset.</a:t>
            </a:r>
          </a:p>
          <a:p>
            <a:pPr algn="l">
              <a:lnSpc>
                <a:spcPts val="5176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6" r="0" b="-5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3821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280588" y="4243425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1"/>
                </a:lnTo>
                <a:lnTo>
                  <a:pt x="7315200" y="40832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909" y="3929100"/>
            <a:ext cx="9134182" cy="19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5"/>
              </a:lnSpc>
              <a:spcBef>
                <a:spcPct val="0"/>
              </a:spcBef>
            </a:pPr>
            <a:r>
              <a:rPr lang="en-US" b="true" sz="11004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001445" y="-2287944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4334" y="-10480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6588" y="5849869"/>
            <a:ext cx="13994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Let’s see our website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104" y="1028700"/>
            <a:ext cx="14599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2386" y="3904803"/>
            <a:ext cx="5537418" cy="178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b="true" sz="9896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1493" y="3855927"/>
            <a:ext cx="3315856" cy="178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4"/>
              </a:lnSpc>
              <a:spcBef>
                <a:spcPct val="0"/>
              </a:spcBef>
            </a:pPr>
            <a:r>
              <a:rPr lang="en-US" sz="98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06797" y="1443717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6751" y="7749249"/>
            <a:ext cx="310468" cy="310468"/>
          </a:xfrm>
          <a:custGeom>
            <a:avLst/>
            <a:gdLst/>
            <a:ahLst/>
            <a:cxnLst/>
            <a:rect r="r" b="b" t="t" l="l"/>
            <a:pathLst>
              <a:path h="310468" w="310468">
                <a:moveTo>
                  <a:pt x="0" y="0"/>
                </a:moveTo>
                <a:lnTo>
                  <a:pt x="310468" y="0"/>
                </a:lnTo>
                <a:lnTo>
                  <a:pt x="310468" y="310468"/>
                </a:lnTo>
                <a:lnTo>
                  <a:pt x="0" y="310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1922" y="7395682"/>
            <a:ext cx="19373596" cy="1017603"/>
            <a:chOff x="0" y="0"/>
            <a:chExt cx="5102511" cy="268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2511" cy="268011"/>
            </a:xfrm>
            <a:custGeom>
              <a:avLst/>
              <a:gdLst/>
              <a:ahLst/>
              <a:cxnLst/>
              <a:rect r="r" b="b" t="t" l="l"/>
              <a:pathLst>
                <a:path h="268011" w="5102511">
                  <a:moveTo>
                    <a:pt x="0" y="0"/>
                  </a:moveTo>
                  <a:lnTo>
                    <a:pt x="5102511" y="0"/>
                  </a:lnTo>
                  <a:lnTo>
                    <a:pt x="5102511" y="268011"/>
                  </a:lnTo>
                  <a:lnTo>
                    <a:pt x="0" y="268011"/>
                  </a:lnTo>
                  <a:close/>
                </a:path>
              </a:pathLst>
            </a:custGeom>
            <a:solidFill>
              <a:srgbClr val="F2F5FF">
                <a:alpha val="1098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02511" cy="306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209" y="-1028700"/>
            <a:ext cx="4883020" cy="4114800"/>
          </a:xfrm>
          <a:custGeom>
            <a:avLst/>
            <a:gdLst/>
            <a:ahLst/>
            <a:cxnLst/>
            <a:rect r="r" b="b" t="t" l="l"/>
            <a:pathLst>
              <a:path h="4114800" w="4883020">
                <a:moveTo>
                  <a:pt x="0" y="0"/>
                </a:moveTo>
                <a:lnTo>
                  <a:pt x="4883020" y="0"/>
                </a:lnTo>
                <a:lnTo>
                  <a:pt x="4883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76912" y="7504752"/>
            <a:ext cx="5120798" cy="4315170"/>
          </a:xfrm>
          <a:custGeom>
            <a:avLst/>
            <a:gdLst/>
            <a:ahLst/>
            <a:cxnLst/>
            <a:rect r="r" b="b" t="t" l="l"/>
            <a:pathLst>
              <a:path h="4315170" w="5120798">
                <a:moveTo>
                  <a:pt x="0" y="0"/>
                </a:moveTo>
                <a:lnTo>
                  <a:pt x="5120799" y="0"/>
                </a:lnTo>
                <a:lnTo>
                  <a:pt x="5120799" y="4315169"/>
                </a:lnTo>
                <a:lnTo>
                  <a:pt x="0" y="431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9675" y="-1171234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3" y="0"/>
                </a:lnTo>
                <a:lnTo>
                  <a:pt x="4603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26332" y="7504752"/>
            <a:ext cx="4603972" cy="4114800"/>
          </a:xfrm>
          <a:custGeom>
            <a:avLst/>
            <a:gdLst/>
            <a:ahLst/>
            <a:cxnLst/>
            <a:rect r="r" b="b" t="t" l="l"/>
            <a:pathLst>
              <a:path h="4114800" w="4603972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50051" y="3473095"/>
          <a:ext cx="16987899" cy="5133975"/>
        </p:xfrm>
        <a:graphic>
          <a:graphicData uri="http://schemas.openxmlformats.org/drawingml/2006/table">
            <a:tbl>
              <a:tblPr/>
              <a:tblGrid>
                <a:gridCol w="8493949"/>
                <a:gridCol w="8493949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Preprocessing &amp; ML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Embedding &amp; NLP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Mohammed Aymen &amp; Mohammed Mahmoud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MLflow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Sara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Eman Yousef &amp; Fatma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91990" y="1347729"/>
            <a:ext cx="13104020" cy="15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5"/>
              </a:lnSpc>
              <a:spcBef>
                <a:spcPct val="0"/>
              </a:spcBef>
            </a:pPr>
            <a:r>
              <a:rPr lang="en-US" b="true" sz="8796">
                <a:solidFill>
                  <a:srgbClr val="D39918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Roles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2495" y="-4882573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11245" y="7159126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50226" y="0"/>
                </a:lnTo>
                <a:lnTo>
                  <a:pt x="8250226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556" y="4570138"/>
            <a:ext cx="15178887" cy="118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Detecting Fraud is Important?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22" y="2945131"/>
            <a:ext cx="13981405" cy="219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of real transactions extracted from one month of financial logs from a mobile money service implemented in an African country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822" y="573405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(6 362 620, 11)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822" y="6264274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</a:t>
            </a:r>
            <a:r>
              <a:rPr lang="en-US" sz="3500" b="true">
                <a:solidFill>
                  <a:srgbClr val="E0AD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preprocessing : (11 260 389, 4)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7331" y="5544271"/>
            <a:ext cx="6836752" cy="4213957"/>
          </a:xfrm>
          <a:custGeom>
            <a:avLst/>
            <a:gdLst/>
            <a:ahLst/>
            <a:cxnLst/>
            <a:rect r="r" b="b" t="t" l="l"/>
            <a:pathLst>
              <a:path h="4213957" w="6836752">
                <a:moveTo>
                  <a:pt x="0" y="0"/>
                </a:moveTo>
                <a:lnTo>
                  <a:pt x="6836753" y="0"/>
                </a:lnTo>
                <a:lnTo>
                  <a:pt x="6836753" y="4213958"/>
                </a:lnTo>
                <a:lnTo>
                  <a:pt x="0" y="4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kaggle.com/datasets/ealaxi/paysim1"/>
              </a:rPr>
              <a:t>Dataset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2694159"/>
            <a:ext cx="15454001" cy="369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Step: Represents the time step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Amount: The monetary value of the transaction.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Type of transaction (e.g., PAYMENT, TRANSFER, CASH_IN).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IsFraud: Binary label indicating fraudulent (1) or non-fraudulent (0) transactions.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24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Preprocessing &amp; Imbalance Handling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7000" y="4945088"/>
            <a:ext cx="15454001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SMOTE: Applied SMOTE to handle class imbalance by creating synthetic samples of the minority class (fraudulent transactions) to improve model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7000" y="3957648"/>
            <a:ext cx="1545400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 the data (handling missing values, outliers).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6477845" cy="123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Additional Dataset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581" y="3108961"/>
            <a:ext cx="1542195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new dataset used with an additional feature, "action sequence", which tracks user behavior patterns or transaction sequences.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91625"/>
            <a:ext cx="2873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E0AD2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researchgate.net/publication/372466905_Fraud_detection_with_natural_language_processing"/>
              </a:rPr>
              <a:t>Research Link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81" y="5926330"/>
            <a:ext cx="1398140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shape : 105 302 rows × 6 columns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740" y="6780237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1405" y="0"/>
            <a:ext cx="5090260" cy="4289435"/>
          </a:xfrm>
          <a:custGeom>
            <a:avLst/>
            <a:gdLst/>
            <a:ahLst/>
            <a:cxnLst/>
            <a:rect r="r" b="b" t="t" l="l"/>
            <a:pathLst>
              <a:path h="4289435" w="5090260">
                <a:moveTo>
                  <a:pt x="0" y="0"/>
                </a:moveTo>
                <a:lnTo>
                  <a:pt x="5090260" y="0"/>
                </a:lnTo>
                <a:lnTo>
                  <a:pt x="5090260" y="4289435"/>
                </a:lnTo>
                <a:lnTo>
                  <a:pt x="0" y="4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1446630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3991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Key Features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638" y="9434696"/>
            <a:ext cx="2575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D39918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kaggle.com/datasets/ealaxi/paysim1"/>
              </a:rPr>
              <a:t>Dataset Link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3857010"/>
            <a:ext cx="17259300" cy="3243694"/>
          </a:xfrm>
          <a:custGeom>
            <a:avLst/>
            <a:gdLst/>
            <a:ahLst/>
            <a:cxnLst/>
            <a:rect r="r" b="b" t="t" l="l"/>
            <a:pathLst>
              <a:path h="3243694" w="17259300">
                <a:moveTo>
                  <a:pt x="0" y="0"/>
                </a:moveTo>
                <a:lnTo>
                  <a:pt x="17259300" y="0"/>
                </a:lnTo>
                <a:lnTo>
                  <a:pt x="17259300" y="3243694"/>
                </a:lnTo>
                <a:lnTo>
                  <a:pt x="0" y="3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DAGTojJR4Ik</dc:identifier>
  <dcterms:modified xsi:type="dcterms:W3CDTF">2011-08-01T06:04:30Z</dcterms:modified>
  <cp:revision>1</cp:revision>
  <dc:title>Fraud</dc:title>
</cp:coreProperties>
</file>